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0" r:id="rId3"/>
    <p:sldId id="263" r:id="rId4"/>
    <p:sldId id="264" r:id="rId5"/>
    <p:sldId id="270" r:id="rId6"/>
    <p:sldId id="282" r:id="rId7"/>
    <p:sldId id="283" r:id="rId8"/>
    <p:sldId id="271" r:id="rId9"/>
    <p:sldId id="266" r:id="rId10"/>
    <p:sldId id="265" r:id="rId11"/>
    <p:sldId id="278" r:id="rId12"/>
    <p:sldId id="277" r:id="rId13"/>
    <p:sldId id="279" r:id="rId14"/>
    <p:sldId id="276" r:id="rId15"/>
    <p:sldId id="286" r:id="rId16"/>
    <p:sldId id="285" r:id="rId17"/>
    <p:sldId id="284" r:id="rId18"/>
    <p:sldId id="280" r:id="rId19"/>
    <p:sldId id="281" r:id="rId20"/>
    <p:sldId id="275" r:id="rId21"/>
    <p:sldId id="268" r:id="rId22"/>
    <p:sldId id="274" r:id="rId23"/>
    <p:sldId id="272" r:id="rId24"/>
    <p:sldId id="267" r:id="rId25"/>
    <p:sldId id="269" r:id="rId26"/>
    <p:sldId id="2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40AD5B2-1AD4-4565-8846-84E2926560FA}">
          <p14:sldIdLst>
            <p14:sldId id="256"/>
          </p14:sldIdLst>
        </p14:section>
        <p14:section name="Getting Started" id="{A2A1D9F9-307A-41FB-B85C-F3F78A47C53E}">
          <p14:sldIdLst>
            <p14:sldId id="260"/>
            <p14:sldId id="263"/>
            <p14:sldId id="264"/>
          </p14:sldIdLst>
        </p14:section>
        <p14:section name="Register and Login" id="{956EC99C-B7F8-44AA-8278-8A68842D884C}">
          <p14:sldIdLst>
            <p14:sldId id="270"/>
            <p14:sldId id="282"/>
            <p14:sldId id="283"/>
            <p14:sldId id="271"/>
            <p14:sldId id="266"/>
            <p14:sldId id="265"/>
          </p14:sldIdLst>
        </p14:section>
        <p14:section name="GOVERNMENT eSERVICES" id="{B6B19615-3EBA-4C6A-A3E2-27307F5B3E25}">
          <p14:sldIdLst>
            <p14:sldId id="278"/>
            <p14:sldId id="277"/>
            <p14:sldId id="279"/>
            <p14:sldId id="276"/>
            <p14:sldId id="286"/>
            <p14:sldId id="285"/>
            <p14:sldId id="284"/>
            <p14:sldId id="280"/>
            <p14:sldId id="281"/>
            <p14:sldId id="275"/>
            <p14:sldId id="268"/>
            <p14:sldId id="274"/>
            <p14:sldId id="272"/>
            <p14:sldId id="267"/>
            <p14:sldId id="269"/>
          </p14:sldIdLst>
        </p14:section>
        <p14:section name="The End" id="{8256DFC8-D770-44A8-A5A0-273D1E49950A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8E88-239A-4C29-BA30-E44D4518501B}" type="datetime1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50273-CD25-4C6E-9926-C8AC4D2E0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4332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540A0-69DE-4A7C-90D5-5E4FF9411F08}" type="datetime1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A8FFB-1004-46EE-BF82-68E9D806E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5513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B7BCE27-EB09-4B1A-A168-4C2503E4234A}" type="datetime1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CA8FFB-1004-46EE-BF82-68E9D806EA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4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271" y="2526273"/>
            <a:ext cx="5504329" cy="2387600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271" y="4948517"/>
            <a:ext cx="5504329" cy="1278567"/>
          </a:xfrm>
        </p:spPr>
        <p:txBody>
          <a:bodyPr>
            <a:normAutofit/>
          </a:bodyPr>
          <a:lstStyle>
            <a:lvl1pPr marL="0" indent="0" algn="r">
              <a:buNone/>
              <a:defRPr sz="2800" b="0" i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6019800" y="12832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2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5785" y="87083"/>
            <a:ext cx="8766567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       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221" y="1502617"/>
            <a:ext cx="4695917" cy="6717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5384" y="2195717"/>
            <a:ext cx="8403616" cy="1665994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45539" y="4038467"/>
            <a:ext cx="47190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45383" y="4864382"/>
            <a:ext cx="8403616" cy="162849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6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05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5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104" y="1883933"/>
            <a:ext cx="4201178" cy="1781300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7957" y="134601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1105" y="3782825"/>
            <a:ext cx="4201177" cy="2444751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17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29975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31423" y="13998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430175"/>
            <a:ext cx="3932237" cy="2438813"/>
          </a:xfrm>
        </p:spPr>
        <p:txBody>
          <a:bodyPr>
            <a:normAutofit/>
          </a:bodyPr>
          <a:lstStyle>
            <a:lvl1pPr marL="0" indent="0" algn="r">
              <a:buNone/>
              <a:defRPr sz="20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392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03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3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30306" y="3128682"/>
            <a:ext cx="5843452" cy="142538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30306" y="4668236"/>
            <a:ext cx="6181160" cy="840179"/>
          </a:xfrm>
        </p:spPr>
        <p:txBody>
          <a:bodyPr>
            <a:normAutofit/>
          </a:bodyPr>
          <a:lstStyle>
            <a:lvl1pPr marL="0" indent="0" algn="r">
              <a:buNone/>
              <a:defRPr sz="28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2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434" y="1709738"/>
            <a:ext cx="9018495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433" y="4562475"/>
            <a:ext cx="9018495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9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988" y="-34925"/>
            <a:ext cx="6577012" cy="6710363"/>
          </a:xfrm>
          <a:prstGeom prst="rect">
            <a:avLst/>
          </a:prstGeom>
          <a:effectLst>
            <a:glow rad="1905000">
              <a:schemeClr val="accent1">
                <a:satMod val="175000"/>
                <a:alpha val="0"/>
              </a:schemeClr>
            </a:glow>
            <a:softEdge rad="1270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434" y="1709738"/>
            <a:ext cx="9018495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433" y="4562475"/>
            <a:ext cx="9018495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0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986" y="1709738"/>
            <a:ext cx="5102942" cy="510294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465" y="1709738"/>
            <a:ext cx="7116464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9464" y="4562475"/>
            <a:ext cx="7116463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465" y="1709738"/>
            <a:ext cx="7116464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9464" y="4562475"/>
            <a:ext cx="7116463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7" r="3885" b="5684"/>
          <a:stretch/>
        </p:blipFill>
        <p:spPr>
          <a:xfrm>
            <a:off x="0" y="2963611"/>
            <a:ext cx="5381093" cy="38642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63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6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3079" y="1825625"/>
            <a:ext cx="4798733" cy="435133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680" y="1822122"/>
            <a:ext cx="4986992" cy="435133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8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5785" y="87083"/>
            <a:ext cx="8766567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       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882" y="1824602"/>
            <a:ext cx="46959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882" y="2648514"/>
            <a:ext cx="4695917" cy="368458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18294" y="1824602"/>
            <a:ext cx="47190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18294" y="2648514"/>
            <a:ext cx="4719043" cy="368458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5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7829" y="188258"/>
            <a:ext cx="8771983" cy="1048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4979" y="1762872"/>
            <a:ext cx="100161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9" y="6492875"/>
            <a:ext cx="1062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598" y="6462761"/>
            <a:ext cx="49007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69422" y="6492875"/>
            <a:ext cx="7978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14F57-947B-4634-AEBB-B082B83507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2597" cy="6858000"/>
          </a:xfrm>
          <a:prstGeom prst="rect">
            <a:avLst/>
          </a:prstGeom>
          <a:solidFill>
            <a:srgbClr val="1F2F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812" y="122869"/>
            <a:ext cx="1623105" cy="111426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 rot="16200000">
            <a:off x="-1491021" y="1511605"/>
            <a:ext cx="3361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GOVERNMENT OF THE BAHAMAS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08" y="89104"/>
            <a:ext cx="1198474" cy="146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6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51" r:id="rId4"/>
    <p:sldLayoutId id="2147483664" r:id="rId5"/>
    <p:sldLayoutId id="2147483665" r:id="rId6"/>
    <p:sldLayoutId id="2147483650" r:id="rId7"/>
    <p:sldLayoutId id="2147483652" r:id="rId8"/>
    <p:sldLayoutId id="2147483653" r:id="rId9"/>
    <p:sldLayoutId id="2147483662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800" b="1" u="none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1"/>
        </a:buBlip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48" userDrawn="1">
          <p15:clr>
            <a:srgbClr val="F26B43"/>
          </p15:clr>
        </p15:guide>
        <p15:guide id="2" pos="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271" y="1408510"/>
            <a:ext cx="5504329" cy="2387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Transformation and Digitization (DTaD)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270" y="3983865"/>
            <a:ext cx="5504329" cy="1278567"/>
          </a:xfrm>
        </p:spPr>
        <p:txBody>
          <a:bodyPr>
            <a:noAutofit/>
          </a:bodyPr>
          <a:lstStyle/>
          <a:p>
            <a:r>
              <a:rPr lang="en-US" sz="6000" dirty="0"/>
              <a:t>Government Services at Your Fingertips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3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3031" y="796842"/>
            <a:ext cx="6355596" cy="6004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055" y="164218"/>
            <a:ext cx="8771983" cy="632624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Accessing eservices </a:t>
            </a:r>
            <a:r>
              <a:rPr lang="en-US" sz="2800" dirty="0" smtClean="0"/>
              <a:t>– Security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3170" y="2675362"/>
            <a:ext cx="1902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Login is secured by </a:t>
            </a:r>
            <a:r>
              <a:rPr lang="en-US" sz="2000" b="1" dirty="0" err="1" smtClean="0"/>
              <a:t>reCaptcha</a:t>
            </a:r>
            <a:r>
              <a:rPr lang="en-US" sz="2000" b="1" dirty="0" smtClean="0"/>
              <a:t> functionality which prevents using bots to hack your login.</a:t>
            </a:r>
            <a:endParaRPr lang="en-US" sz="2000" b="1" dirty="0"/>
          </a:p>
        </p:txBody>
      </p:sp>
      <p:sp>
        <p:nvSpPr>
          <p:cNvPr id="21" name="Right Arrow 20"/>
          <p:cNvSpPr/>
          <p:nvPr/>
        </p:nvSpPr>
        <p:spPr>
          <a:xfrm>
            <a:off x="3607852" y="3462785"/>
            <a:ext cx="385194" cy="3641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13747" y="3321693"/>
            <a:ext cx="886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is</a:t>
            </a:r>
          </a:p>
          <a:p>
            <a:r>
              <a:rPr lang="en-US" dirty="0">
                <a:solidFill>
                  <a:srgbClr val="FF0000"/>
                </a:solidFill>
              </a:rPr>
              <a:t> this?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1534" y="2660073"/>
            <a:ext cx="1869507" cy="27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Government eServices</a:t>
            </a:r>
            <a:endParaRPr lang="en-US" sz="5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r="6398"/>
          <a:stretch>
            <a:fillRect/>
          </a:stretch>
        </p:blipFill>
        <p:spPr>
          <a:xfrm>
            <a:off x="5939115" y="1499504"/>
            <a:ext cx="6172200" cy="4873625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79779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2994" y="255070"/>
            <a:ext cx="8059151" cy="1750374"/>
          </a:xfrm>
        </p:spPr>
        <p:txBody>
          <a:bodyPr>
            <a:normAutofit/>
          </a:bodyPr>
          <a:lstStyle/>
          <a:p>
            <a:r>
              <a:rPr lang="en-US" sz="3300" b="1" dirty="0" smtClean="0"/>
              <a:t>travel.gov.bs</a:t>
            </a:r>
            <a:endParaRPr lang="en-US" b="1" dirty="0"/>
          </a:p>
          <a:p>
            <a:pPr lvl="1"/>
            <a:r>
              <a:rPr lang="en-US" dirty="0"/>
              <a:t>Bahamas Domestic Travel Health Card</a:t>
            </a:r>
          </a:p>
          <a:p>
            <a:pPr lvl="1"/>
            <a:r>
              <a:rPr lang="en-US" dirty="0"/>
              <a:t>Bahamas Travel Health Card (International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159" y="1637842"/>
            <a:ext cx="8678587" cy="49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0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2994" y="239137"/>
            <a:ext cx="7716251" cy="1178874"/>
          </a:xfrm>
        </p:spPr>
        <p:txBody>
          <a:bodyPr>
            <a:normAutofit lnSpcReduction="10000"/>
          </a:bodyPr>
          <a:lstStyle/>
          <a:p>
            <a:r>
              <a:rPr lang="en-US" sz="3300" b="1" dirty="0" smtClean="0"/>
              <a:t>socialassistance.bahamas.gov.bs</a:t>
            </a:r>
            <a:endParaRPr lang="en-US" b="1" dirty="0"/>
          </a:p>
          <a:p>
            <a:pPr lvl="1"/>
            <a:r>
              <a:rPr lang="en-US" dirty="0"/>
              <a:t>Food assistance </a:t>
            </a:r>
            <a:r>
              <a:rPr lang="en-US" dirty="0" smtClean="0"/>
              <a:t>programmes – online application for assistance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30" y="1635498"/>
            <a:ext cx="8282335" cy="46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98412" y="274551"/>
            <a:ext cx="6510635" cy="1058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dirty="0" smtClean="0"/>
              <a:t>mofa.gov.bs/</a:t>
            </a:r>
            <a:r>
              <a:rPr lang="en-US" sz="3300" b="1" dirty="0" err="1" smtClean="0"/>
              <a:t>passportrenewal</a:t>
            </a:r>
            <a:endParaRPr lang="en-US" b="1" dirty="0" smtClean="0"/>
          </a:p>
          <a:p>
            <a:pPr lvl="1"/>
            <a:r>
              <a:rPr lang="en-US" dirty="0" smtClean="0"/>
              <a:t>Renewal of Passport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28" y="1451858"/>
            <a:ext cx="5430356" cy="522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https://suppliers.gov.bs/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15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882" y="1917091"/>
            <a:ext cx="6017519" cy="3429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6837" y="1917091"/>
            <a:ext cx="28038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Suppliers Registry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Register to do business with government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Receive notifications on RFPs and </a:t>
            </a:r>
            <a:r>
              <a:rPr lang="en-US" dirty="0" err="1" smtClean="0"/>
              <a:t>RFQs</a:t>
            </a:r>
            <a:r>
              <a:rPr lang="en-US" dirty="0" smtClean="0"/>
              <a:t> based on your business category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Will expand to a full e-Procurement system for the whole of Government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03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17074" y="123153"/>
            <a:ext cx="8676408" cy="92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https://www.bahamascustoms.gov.bs/imports-and-exports/about-click2clear</a:t>
            </a:r>
            <a:r>
              <a:rPr lang="en-US" b="1" dirty="0" smtClean="0"/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131" t="12192" r="5836"/>
          <a:stretch/>
        </p:blipFill>
        <p:spPr>
          <a:xfrm>
            <a:off x="2520524" y="902309"/>
            <a:ext cx="7974240" cy="5695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48542" y="2451209"/>
            <a:ext cx="19621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 window application to submit and clear  import and export declarations.</a:t>
            </a:r>
          </a:p>
        </p:txBody>
      </p:sp>
    </p:spTree>
    <p:extLst>
      <p:ext uri="{BB962C8B-B14F-4D97-AF65-F5344CB8AC3E}">
        <p14:creationId xmlns:p14="http://schemas.microsoft.com/office/powerpoint/2010/main" val="2748830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98412" y="274551"/>
            <a:ext cx="6510635" cy="1058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dirty="0" smtClean="0"/>
              <a:t>jobseekers.bahamas.gov.bs</a:t>
            </a:r>
          </a:p>
          <a:p>
            <a:pPr lvl="1"/>
            <a:r>
              <a:rPr lang="en-US" dirty="0"/>
              <a:t>Employment Assistance Services 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756" y="1417114"/>
            <a:ext cx="7513726" cy="5075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451" y="1980199"/>
            <a:ext cx="293329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&gt;</a:t>
            </a:r>
            <a:r>
              <a:rPr lang="en-US" sz="2000" dirty="0" smtClean="0"/>
              <a:t>To </a:t>
            </a:r>
            <a:r>
              <a:rPr lang="en-US" sz="2000" dirty="0"/>
              <a:t>assist nationals with finding </a:t>
            </a:r>
            <a:r>
              <a:rPr lang="en-US" sz="2000" dirty="0" smtClean="0"/>
              <a:t>employment.</a:t>
            </a:r>
          </a:p>
          <a:p>
            <a:endParaRPr lang="en-US" dirty="0"/>
          </a:p>
          <a:p>
            <a:r>
              <a:rPr lang="en-US" dirty="0" smtClean="0"/>
              <a:t>&gt;</a:t>
            </a:r>
            <a:r>
              <a:rPr lang="en-US" sz="2000" dirty="0" smtClean="0"/>
              <a:t>Allows </a:t>
            </a:r>
            <a:r>
              <a:rPr lang="en-US" sz="2000" dirty="0"/>
              <a:t>employers to find employees by accessing DOL's </a:t>
            </a:r>
            <a:r>
              <a:rPr lang="en-US" sz="2000" dirty="0" err="1"/>
              <a:t>skillsbank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9301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326" y="0"/>
            <a:ext cx="8167255" cy="10488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Registrar General Civil Registry Services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1" t="2587" r="4147" b="6144"/>
          <a:stretch/>
        </p:blipFill>
        <p:spPr>
          <a:xfrm>
            <a:off x="6234547" y="1335080"/>
            <a:ext cx="5673436" cy="25873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74" r="2107" b="5992"/>
          <a:stretch/>
        </p:blipFill>
        <p:spPr>
          <a:xfrm>
            <a:off x="6234547" y="4030863"/>
            <a:ext cx="5673436" cy="2587029"/>
          </a:xfrm>
          <a:prstGeom prst="rect">
            <a:avLst/>
          </a:prstGeo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197427" y="1579418"/>
            <a:ext cx="5517573" cy="5038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These services are </a:t>
            </a:r>
            <a:r>
              <a:rPr lang="en-US" dirty="0"/>
              <a:t>accessed through the eServices page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b="1" dirty="0" smtClean="0"/>
              <a:t>Death Registration </a:t>
            </a:r>
            <a:r>
              <a:rPr lang="en-US" sz="2000" dirty="0" smtClean="0"/>
              <a:t>- </a:t>
            </a:r>
            <a:r>
              <a:rPr lang="en-US" sz="2000" dirty="0"/>
              <a:t>Used by Morticians to make a request for death registration. </a:t>
            </a:r>
            <a:endParaRPr lang="en-US" sz="2000" dirty="0" smtClean="0"/>
          </a:p>
          <a:p>
            <a:r>
              <a:rPr lang="en-US" sz="2000" b="1" dirty="0" smtClean="0"/>
              <a:t>Marriage Registration </a:t>
            </a:r>
            <a:r>
              <a:rPr lang="en-US" sz="2000" dirty="0" smtClean="0"/>
              <a:t>- Used </a:t>
            </a:r>
            <a:r>
              <a:rPr lang="en-US" sz="2000" dirty="0"/>
              <a:t>by a Marriage Officer, when the marriage is complete, to register the </a:t>
            </a:r>
            <a:r>
              <a:rPr lang="en-US" sz="2000" dirty="0" smtClean="0"/>
              <a:t>marriage.</a:t>
            </a:r>
          </a:p>
          <a:p>
            <a:r>
              <a:rPr lang="en-US" sz="2000" b="1" dirty="0" smtClean="0"/>
              <a:t>Deeds and Documents Search - </a:t>
            </a:r>
            <a:r>
              <a:rPr lang="en-US" sz="2000" dirty="0" smtClean="0"/>
              <a:t>Search </a:t>
            </a:r>
            <a:r>
              <a:rPr lang="en-US" sz="2000" dirty="0"/>
              <a:t>deeds and documents online.  Payment made over-the-counter.  Cost based on time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8644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10" y="0"/>
            <a:ext cx="7491846" cy="10488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Registrar general company eServices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550718" y="1756930"/>
            <a:ext cx="4166755" cy="510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Services </a:t>
            </a:r>
            <a:r>
              <a:rPr lang="en-US" dirty="0"/>
              <a:t>that relate to Registered Companies. </a:t>
            </a:r>
            <a:endParaRPr lang="en-US" dirty="0" smtClean="0"/>
          </a:p>
          <a:p>
            <a:r>
              <a:rPr lang="en-US" dirty="0" smtClean="0"/>
              <a:t>These are available to registered users once they log in.</a:t>
            </a:r>
          </a:p>
          <a:p>
            <a:r>
              <a:rPr lang="en-US" dirty="0" smtClean="0"/>
              <a:t> </a:t>
            </a:r>
            <a:r>
              <a:rPr lang="en-US" dirty="0"/>
              <a:t>Payments can be made </a:t>
            </a:r>
            <a:r>
              <a:rPr lang="en-US" dirty="0" smtClean="0"/>
              <a:t>online.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719" y="1756930"/>
            <a:ext cx="6679431" cy="31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94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3955" y="2294964"/>
            <a:ext cx="5108981" cy="14253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u="sng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3952" y="3724665"/>
            <a:ext cx="5108984" cy="250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r">
              <a:lnSpc>
                <a:spcPct val="90000"/>
              </a:lnSpc>
              <a:spcBef>
                <a:spcPts val="1000"/>
              </a:spcBef>
              <a:buFontTx/>
              <a:buNone/>
              <a:defRPr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accent2">
                    <a:lumMod val="50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solidFill>
                  <a:schemeClr val="accent2">
                    <a:lumMod val="50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solidFill>
                  <a:schemeClr val="accent2">
                    <a:lumMod val="50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Getting</a:t>
            </a:r>
            <a:br>
              <a:rPr lang="en-US" sz="5400" dirty="0"/>
            </a:br>
            <a:r>
              <a:rPr lang="en-US" sz="5400" dirty="0"/>
              <a:t>Started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Where Do I go?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46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Paying Taxes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r="7739"/>
          <a:stretch>
            <a:fillRect/>
          </a:stretch>
        </p:blipFill>
        <p:spPr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85609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27" y="198649"/>
            <a:ext cx="8676409" cy="104887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Paying taxes - Department </a:t>
            </a:r>
            <a:r>
              <a:rPr lang="en-US" sz="3600" dirty="0"/>
              <a:t>of Inland Revenue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907" y="1596616"/>
            <a:ext cx="11503378" cy="4801617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b="1" dirty="0" smtClean="0"/>
              <a:t>Real Property Tax</a:t>
            </a:r>
          </a:p>
          <a:p>
            <a:pPr lvl="1"/>
            <a:r>
              <a:rPr lang="en-US" b="1" dirty="0"/>
              <a:t>https://inlandrevenue.finance.gov.bs/real-property-tax/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Need </a:t>
            </a:r>
            <a:r>
              <a:rPr lang="en-US" dirty="0"/>
              <a:t>to know your </a:t>
            </a:r>
            <a:r>
              <a:rPr lang="en-US" i="1" dirty="0"/>
              <a:t>Assessment Number</a:t>
            </a:r>
          </a:p>
          <a:p>
            <a:pPr marL="914400" lvl="2" indent="0">
              <a:buNone/>
            </a:pPr>
            <a:endParaRPr lang="en-US" i="1" dirty="0"/>
          </a:p>
          <a:p>
            <a:r>
              <a:rPr lang="en-US" b="1" dirty="0" smtClean="0"/>
              <a:t>Business Licence </a:t>
            </a:r>
          </a:p>
          <a:p>
            <a:pPr lvl="1"/>
            <a:r>
              <a:rPr lang="en-US" b="1" dirty="0" smtClean="0"/>
              <a:t>https</a:t>
            </a:r>
            <a:r>
              <a:rPr lang="en-US" b="1" dirty="0"/>
              <a:t>://inlandrevenue.finance.gov.bs/business-licence/ </a:t>
            </a:r>
            <a:endParaRPr lang="en-US" b="1" dirty="0" smtClean="0"/>
          </a:p>
          <a:p>
            <a:pPr lvl="1"/>
            <a:r>
              <a:rPr lang="en-US" dirty="0" smtClean="0"/>
              <a:t>You </a:t>
            </a:r>
            <a:r>
              <a:rPr lang="en-US" dirty="0"/>
              <a:t>would need to login at </a:t>
            </a:r>
            <a:r>
              <a:rPr lang="en-US" b="1" dirty="0"/>
              <a:t>vat.revenue.gov.bs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 smtClean="0"/>
              <a:t>Value Added Tax</a:t>
            </a:r>
          </a:p>
          <a:p>
            <a:pPr lvl="1"/>
            <a:r>
              <a:rPr lang="en-US" b="1" dirty="0"/>
              <a:t>https://inlandrevenue.finance.gov.bs/value-added-tax/ </a:t>
            </a:r>
            <a:endParaRPr lang="en-US" b="1" dirty="0" smtClean="0"/>
          </a:p>
          <a:p>
            <a:pPr lvl="1"/>
            <a:r>
              <a:rPr lang="en-US" dirty="0" smtClean="0"/>
              <a:t>You </a:t>
            </a:r>
            <a:r>
              <a:rPr lang="en-US" dirty="0"/>
              <a:t>would need to login at </a:t>
            </a:r>
            <a:r>
              <a:rPr lang="en-US" b="1" dirty="0"/>
              <a:t>vat.revenue.gov.bs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56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Popular Government Sites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r="6398"/>
          <a:stretch>
            <a:fillRect/>
          </a:stretch>
        </p:blipFill>
        <p:spPr>
          <a:xfrm>
            <a:off x="5939115" y="1499504"/>
            <a:ext cx="6172200" cy="4873625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61082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085" y="121608"/>
            <a:ext cx="8321097" cy="626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/>
              <a:t>www.nib-bahamas.com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25302" y="2858823"/>
            <a:ext cx="28920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Access NIB </a:t>
            </a:r>
            <a:r>
              <a:rPr lang="en-US" sz="2000" dirty="0" smtClean="0"/>
              <a:t>fillable forms</a:t>
            </a:r>
            <a:r>
              <a:rPr lang="en-US" sz="2000" dirty="0"/>
              <a:t>.  Most you would </a:t>
            </a:r>
            <a:r>
              <a:rPr lang="en-US" sz="2000" dirty="0" smtClean="0"/>
              <a:t>download, fill in, and email back to a specified email address.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Employee Self-service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Employer </a:t>
            </a:r>
            <a:r>
              <a:rPr lang="en-US" sz="2000" dirty="0"/>
              <a:t>Self-Service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258" y="1360967"/>
            <a:ext cx="8348398" cy="52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83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987" y="194003"/>
            <a:ext cx="7629349" cy="1480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b="1" dirty="0"/>
              <a:t>opm.gov.bs</a:t>
            </a:r>
            <a:endParaRPr lang="en-US" b="1" dirty="0"/>
          </a:p>
          <a:p>
            <a:pPr lvl="1"/>
            <a:r>
              <a:rPr lang="en-US" dirty="0"/>
              <a:t>Get all your Office of The Prime Minister updates and press </a:t>
            </a:r>
            <a:r>
              <a:rPr lang="en-US" dirty="0" smtClean="0"/>
              <a:t>releases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35" y="1674214"/>
            <a:ext cx="7776483" cy="47369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12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/>
              <a:t>EPRIS</a:t>
            </a:r>
            <a:r>
              <a:rPr lang="en-US" sz="2400" dirty="0"/>
              <a:t> – Ministry of Works “Electronic Plan Review and Inspection System” </a:t>
            </a:r>
          </a:p>
          <a:p>
            <a:r>
              <a:rPr lang="en-US" sz="2400" b="1" dirty="0" err="1"/>
              <a:t>BECMIS</a:t>
            </a:r>
            <a:r>
              <a:rPr lang="en-US" sz="2400" dirty="0"/>
              <a:t> – Cabinet Office “Bahamas Electronic Management System”</a:t>
            </a:r>
          </a:p>
          <a:p>
            <a:r>
              <a:rPr lang="en-US" sz="2400" b="1" dirty="0"/>
              <a:t>TMS</a:t>
            </a:r>
            <a:r>
              <a:rPr lang="en-US" sz="2400" dirty="0"/>
              <a:t> – Road Traffic Department “Transportation Management System”.  Services are targeted to move online: Renewal of Driver’s </a:t>
            </a:r>
            <a:r>
              <a:rPr lang="en-US" sz="2400" dirty="0" smtClean="0"/>
              <a:t>License </a:t>
            </a:r>
            <a:r>
              <a:rPr lang="en-US" sz="2400" dirty="0"/>
              <a:t>and Renewal of Vehicle Inspection and Registration</a:t>
            </a:r>
          </a:p>
          <a:p>
            <a:r>
              <a:rPr lang="en-US" sz="2400" b="1" dirty="0" smtClean="0"/>
              <a:t>Licenses </a:t>
            </a:r>
            <a:r>
              <a:rPr lang="en-US" sz="2400" b="1" dirty="0"/>
              <a:t>and Permits </a:t>
            </a:r>
            <a:r>
              <a:rPr lang="en-US" sz="2400" dirty="0"/>
              <a:t>for Port Department and the Department of Marine Resources</a:t>
            </a:r>
          </a:p>
          <a:p>
            <a:r>
              <a:rPr lang="en-US" sz="2400" dirty="0"/>
              <a:t>New </a:t>
            </a:r>
            <a:r>
              <a:rPr lang="en-US" sz="2400" b="1" dirty="0"/>
              <a:t>Digital Government Online portal </a:t>
            </a:r>
            <a:r>
              <a:rPr lang="en-US" sz="2400" dirty="0"/>
              <a:t>which will launch over 200 services over the next 5 years.</a:t>
            </a: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43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076" y="955975"/>
            <a:ext cx="7116464" cy="2852737"/>
          </a:xfrm>
        </p:spPr>
        <p:txBody>
          <a:bodyPr>
            <a:normAutofit/>
          </a:bodyPr>
          <a:lstStyle/>
          <a:p>
            <a:r>
              <a:rPr lang="en-US" sz="9600" dirty="0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2077" y="3895210"/>
            <a:ext cx="7116463" cy="1500187"/>
          </a:xfrm>
        </p:spPr>
        <p:txBody>
          <a:bodyPr/>
          <a:lstStyle/>
          <a:p>
            <a:r>
              <a:rPr lang="en-US" dirty="0"/>
              <a:t>DEPARTMENT OF TRANSFORMATION</a:t>
            </a:r>
          </a:p>
          <a:p>
            <a:r>
              <a:rPr lang="en-US" dirty="0"/>
              <a:t>AND DIGITIZATION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0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339" y="339233"/>
            <a:ext cx="8771983" cy="1048871"/>
          </a:xfrm>
        </p:spPr>
        <p:txBody>
          <a:bodyPr/>
          <a:lstStyle/>
          <a:p>
            <a:r>
              <a:rPr lang="en-US" dirty="0"/>
              <a:t>Recognizing a government website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89" y="4954500"/>
            <a:ext cx="2067039" cy="14190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18" y="339233"/>
            <a:ext cx="1492144" cy="1822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8984" y="2756982"/>
            <a:ext cx="7887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www.bahamas.gov.bs</a:t>
            </a:r>
          </a:p>
        </p:txBody>
      </p:sp>
      <p:sp>
        <p:nvSpPr>
          <p:cNvPr id="5" name="Oval 4"/>
          <p:cNvSpPr/>
          <p:nvPr/>
        </p:nvSpPr>
        <p:spPr>
          <a:xfrm>
            <a:off x="9101962" y="2740484"/>
            <a:ext cx="2594502" cy="16178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39438" y="4539001"/>
            <a:ext cx="7382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TOP </a:t>
            </a:r>
            <a:r>
              <a:rPr lang="en-US" sz="2400" b="1" dirty="0">
                <a:solidFill>
                  <a:srgbClr val="FF0000"/>
                </a:solidFill>
              </a:rPr>
              <a:t>LEVEL </a:t>
            </a:r>
            <a:r>
              <a:rPr lang="en-US" sz="2400" b="1" dirty="0" smtClean="0">
                <a:solidFill>
                  <a:srgbClr val="FF0000"/>
                </a:solidFill>
              </a:rPr>
              <a:t>DOMAIN = </a:t>
            </a:r>
            <a:r>
              <a:rPr lang="en-US" sz="2400" b="1" dirty="0" smtClean="0"/>
              <a:t>.</a:t>
            </a:r>
            <a:r>
              <a:rPr lang="en-US" sz="2400" b="1" dirty="0" err="1" smtClean="0"/>
              <a:t>bs</a:t>
            </a:r>
            <a:r>
              <a:rPr lang="en-US" sz="2400" b="1" dirty="0" smtClean="0"/>
              <a:t>  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smtClean="0"/>
              <a:t>registered for The Bahamas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Second Level Domain = </a:t>
            </a:r>
            <a:r>
              <a:rPr lang="en-US" sz="2400" b="1" dirty="0" smtClean="0"/>
              <a:t>.</a:t>
            </a:r>
            <a:r>
              <a:rPr lang="en-US" sz="2400" b="1" dirty="0" err="1" smtClean="0"/>
              <a:t>gov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smtClean="0"/>
              <a:t>Bahamas Government</a:t>
            </a:r>
            <a:r>
              <a:rPr lang="en-US" sz="2400" b="1" dirty="0" smtClean="0">
                <a:solidFill>
                  <a:srgbClr val="FF0000"/>
                </a:solidFill>
              </a:rPr>
              <a:t>)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18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354" y="354323"/>
            <a:ext cx="8766567" cy="1325563"/>
          </a:xfrm>
        </p:spPr>
        <p:txBody>
          <a:bodyPr/>
          <a:lstStyle/>
          <a:p>
            <a:r>
              <a:rPr lang="en-US" dirty="0"/>
              <a:t>EXAMPLES OF GOVERNMENT SITES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764" y="1759773"/>
            <a:ext cx="4695917" cy="823912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BAHAMAS.GOV.BS DOMAIN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354" y="2648514"/>
            <a:ext cx="5531068" cy="3684588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www.bahamas.gov.bs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www.bahamas.gov.bs/health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www.bahamas.gov.bs/finance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forms.bahamas.gov.bs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laws.bahamas.gov.bs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socialassistance.bahamas.gov.bs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18294" y="1759773"/>
            <a:ext cx="4719043" cy="8239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.GOV.BS DOMAIN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92272" y="2583685"/>
            <a:ext cx="4719043" cy="368458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opm.gov.bs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revenue.gov.bs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travel.gov.bs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How To Access </a:t>
            </a:r>
            <a:br>
              <a:rPr lang="en-US" sz="5400" dirty="0"/>
            </a:br>
            <a:r>
              <a:rPr lang="en-US" sz="5400" dirty="0"/>
              <a:t>Online Services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do I need to do?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621" y="74759"/>
            <a:ext cx="8771983" cy="1048871"/>
          </a:xfrm>
        </p:spPr>
        <p:txBody>
          <a:bodyPr/>
          <a:lstStyle/>
          <a:p>
            <a:pPr algn="ctr"/>
            <a:r>
              <a:rPr lang="en-US" dirty="0" smtClean="0"/>
              <a:t>Accessing eservices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294723" y="1584027"/>
            <a:ext cx="4433142" cy="50912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Browse to the main page of the government’s website – </a:t>
            </a:r>
            <a:r>
              <a:rPr lang="en-US" b="1" dirty="0" smtClean="0"/>
              <a:t>www.bahamas.gov.bs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Click on the </a:t>
            </a:r>
            <a:r>
              <a:rPr lang="en-US" b="1" dirty="0" smtClean="0"/>
              <a:t>eServices</a:t>
            </a:r>
            <a:r>
              <a:rPr lang="en-US" dirty="0" smtClean="0"/>
              <a:t> button on the top of the left column.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80" r="1563"/>
          <a:stretch/>
        </p:blipFill>
        <p:spPr>
          <a:xfrm>
            <a:off x="5049982" y="1584028"/>
            <a:ext cx="6556663" cy="509122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268191" y="3138055"/>
            <a:ext cx="800100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3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966" y="-4873"/>
            <a:ext cx="8771983" cy="10488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Accessing eservices – list of eservices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572831" y="1890535"/>
            <a:ext cx="3095159" cy="46023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on the link for the required service.  </a:t>
            </a:r>
          </a:p>
          <a:p>
            <a:r>
              <a:rPr lang="en-US" dirty="0" smtClean="0"/>
              <a:t>The services are grouped by business, citizens/residents,/non-residents.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86" r="2144" b="33611"/>
          <a:stretch/>
        </p:blipFill>
        <p:spPr>
          <a:xfrm>
            <a:off x="4081182" y="1342159"/>
            <a:ext cx="7721382" cy="53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72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602" y="82118"/>
            <a:ext cx="8125897" cy="707591"/>
          </a:xfrm>
        </p:spPr>
        <p:txBody>
          <a:bodyPr>
            <a:normAutofit/>
          </a:bodyPr>
          <a:lstStyle/>
          <a:p>
            <a:r>
              <a:rPr lang="en-US" sz="3200" dirty="0"/>
              <a:t>Accessing </a:t>
            </a:r>
            <a:r>
              <a:rPr lang="en-US" sz="3200" dirty="0" smtClean="0"/>
              <a:t>eservices - The </a:t>
            </a:r>
            <a:r>
              <a:rPr lang="en-US" sz="3200" dirty="0"/>
              <a:t>Landing Page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33131" y="1754444"/>
            <a:ext cx="4641542" cy="4854174"/>
          </a:xfrm>
        </p:spPr>
        <p:txBody>
          <a:bodyPr>
            <a:normAutofit/>
          </a:bodyPr>
          <a:lstStyle/>
          <a:p>
            <a:r>
              <a:rPr lang="en-US" sz="2600" dirty="0"/>
              <a:t>The first page you access about a service may be a “landing page”</a:t>
            </a:r>
          </a:p>
          <a:p>
            <a:r>
              <a:rPr lang="en-US" sz="2600" dirty="0"/>
              <a:t>It will tell </a:t>
            </a:r>
            <a:r>
              <a:rPr lang="en-US" sz="2600" dirty="0" smtClean="0"/>
              <a:t>you…</a:t>
            </a:r>
            <a:endParaRPr lang="en-US" sz="2600" dirty="0"/>
          </a:p>
          <a:p>
            <a:pPr lvl="1"/>
            <a:r>
              <a:rPr lang="en-US" sz="1800" dirty="0" smtClean="0"/>
              <a:t>About </a:t>
            </a:r>
            <a:r>
              <a:rPr lang="en-US" sz="1800" dirty="0"/>
              <a:t>the service</a:t>
            </a:r>
          </a:p>
          <a:p>
            <a:pPr lvl="1"/>
            <a:r>
              <a:rPr lang="en-US" sz="1800" dirty="0"/>
              <a:t>What information you will need</a:t>
            </a:r>
          </a:p>
          <a:p>
            <a:pPr lvl="1"/>
            <a:r>
              <a:rPr lang="en-US" sz="1800" dirty="0"/>
              <a:t>What supporting documents (if any)</a:t>
            </a:r>
          </a:p>
          <a:p>
            <a:pPr lvl="1"/>
            <a:r>
              <a:rPr lang="en-US" sz="1800" dirty="0"/>
              <a:t>The cost (if any</a:t>
            </a:r>
            <a:r>
              <a:rPr lang="en-US" sz="1800" dirty="0" smtClean="0"/>
              <a:t>)</a:t>
            </a:r>
            <a:endParaRPr lang="en-US" sz="1800" dirty="0"/>
          </a:p>
          <a:p>
            <a:pPr lvl="1"/>
            <a:r>
              <a:rPr lang="en-US" sz="1800" dirty="0"/>
              <a:t>Who to contact regarding the service</a:t>
            </a:r>
          </a:p>
          <a:p>
            <a:pPr lvl="1"/>
            <a:r>
              <a:rPr lang="en-US" sz="1800" dirty="0" smtClean="0"/>
              <a:t>Sometimes there are FAQs </a:t>
            </a:r>
            <a:r>
              <a:rPr lang="en-US" sz="1800" dirty="0"/>
              <a:t>… frequently asked questions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en-US" dirty="0" smtClean="0"/>
              <a:t>There will also be a ‘Go to Service’ button.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273" y="1013528"/>
            <a:ext cx="4935682" cy="575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7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92482" y="189995"/>
            <a:ext cx="6820257" cy="104887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Accessing eservices </a:t>
            </a:r>
            <a:r>
              <a:rPr lang="en-US" sz="2800" dirty="0" smtClean="0"/>
              <a:t>– registration/login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57864" y="2507376"/>
            <a:ext cx="4798733" cy="39854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Security Questions … in case </a:t>
            </a:r>
            <a:r>
              <a:rPr lang="en-US" dirty="0" smtClean="0"/>
              <a:t>you </a:t>
            </a:r>
            <a:r>
              <a:rPr lang="en-US" dirty="0"/>
              <a:t>need customer support in </a:t>
            </a:r>
            <a:r>
              <a:rPr lang="en-US" dirty="0" smtClean="0"/>
              <a:t>future.</a:t>
            </a:r>
            <a:endParaRPr lang="en-US" dirty="0"/>
          </a:p>
          <a:p>
            <a:pPr marL="287338" lvl="1" indent="0">
              <a:buNone/>
            </a:pPr>
            <a:r>
              <a:rPr lang="en-US" i="1" dirty="0"/>
              <a:t>Questions that only you or persons close to you may know</a:t>
            </a:r>
          </a:p>
          <a:p>
            <a:pPr lvl="2"/>
            <a:r>
              <a:rPr lang="en-US" dirty="0"/>
              <a:t>First name of your first grade teacher?</a:t>
            </a:r>
          </a:p>
          <a:p>
            <a:pPr lvl="2"/>
            <a:r>
              <a:rPr lang="en-US" dirty="0"/>
              <a:t>Name of your first pet?</a:t>
            </a:r>
          </a:p>
          <a:p>
            <a:pPr lvl="2"/>
            <a:r>
              <a:rPr lang="en-US" dirty="0" smtClean="0"/>
              <a:t>Your favorite food?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Upload of supporting documents:</a:t>
            </a:r>
          </a:p>
          <a:p>
            <a:pPr lvl="1"/>
            <a:r>
              <a:rPr lang="en-US" dirty="0"/>
              <a:t>Copy of identification pages of Passport</a:t>
            </a:r>
          </a:p>
          <a:p>
            <a:pPr lvl="1"/>
            <a:r>
              <a:rPr lang="en-US" dirty="0"/>
              <a:t>Copy of the NIB </a:t>
            </a:r>
            <a:r>
              <a:rPr lang="en-US" dirty="0" smtClean="0"/>
              <a:t>card</a:t>
            </a:r>
          </a:p>
          <a:p>
            <a:pPr marL="457200" lvl="1" indent="0">
              <a:buNone/>
            </a:pPr>
            <a:r>
              <a:rPr lang="en-US" dirty="0" smtClean="0"/>
              <a:t>You can take a picture of these documents and save them on your device.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850115" y="2623119"/>
            <a:ext cx="5320111" cy="327891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Tax Identification Number (TIN)</a:t>
            </a:r>
          </a:p>
          <a:p>
            <a:pPr lvl="1"/>
            <a:r>
              <a:rPr lang="en-US" dirty="0"/>
              <a:t>Some services may require the TIN</a:t>
            </a:r>
          </a:p>
          <a:p>
            <a:pPr lvl="1"/>
            <a:r>
              <a:rPr lang="en-US" dirty="0"/>
              <a:t>A TIN can be obtained as a non-VAT </a:t>
            </a:r>
            <a:r>
              <a:rPr lang="en-US" dirty="0" smtClean="0"/>
              <a:t>registrant.</a:t>
            </a:r>
          </a:p>
          <a:p>
            <a:pPr lvl="1"/>
            <a:r>
              <a:rPr lang="en-US" dirty="0" smtClean="0"/>
              <a:t>INLANDREVENUE.FINANCE.GOV.BS/VALUE-ADDED-TAX</a:t>
            </a:r>
          </a:p>
          <a:p>
            <a:pPr lvl="1"/>
            <a:endParaRPr lang="en-US" dirty="0"/>
          </a:p>
          <a:p>
            <a:r>
              <a:rPr lang="en-US" dirty="0"/>
              <a:t>Business </a:t>
            </a:r>
            <a:r>
              <a:rPr lang="en-US" dirty="0" smtClean="0"/>
              <a:t>License </a:t>
            </a:r>
            <a:r>
              <a:rPr lang="en-US" dirty="0"/>
              <a:t>Number</a:t>
            </a:r>
          </a:p>
          <a:p>
            <a:endParaRPr lang="en-US" dirty="0"/>
          </a:p>
          <a:p>
            <a:r>
              <a:rPr lang="en-US" dirty="0"/>
              <a:t>Company Registration Number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4F57-947B-4634-AEBB-B082B835073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77275" y="1228302"/>
            <a:ext cx="9079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Depending on the service, </a:t>
            </a:r>
            <a:r>
              <a:rPr lang="en-US" sz="2400" b="1" i="1" dirty="0" smtClean="0"/>
              <a:t>you may be required to login, or register if you have not accessed the service before.  Below is some information that may be required to register for a service</a:t>
            </a:r>
            <a:r>
              <a:rPr lang="en-US" sz="2000" b="1" i="1" dirty="0" smtClean="0"/>
              <a:t>.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683468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TDaD Presentation 2020-09-17 template" id="{2EA799C5-954A-4762-81A0-6FC9BBB52748}" vid="{7B72CD71-ED1A-4617-9D28-CCE4ECAF49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DTDaD Presentation 2020-09-17 template</Template>
  <TotalTime>822</TotalTime>
  <Words>772</Words>
  <Application>Microsoft Office PowerPoint</Application>
  <PresentationFormat>Widescreen</PresentationFormat>
  <Paragraphs>156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Department of Transformation and Digitization (DTaD)</vt:lpstr>
      <vt:lpstr>Getting Started</vt:lpstr>
      <vt:lpstr>Recognizing a government website</vt:lpstr>
      <vt:lpstr>EXAMPLES OF GOVERNMENT SITES</vt:lpstr>
      <vt:lpstr>How To Access  Online Services</vt:lpstr>
      <vt:lpstr>Accessing eservices</vt:lpstr>
      <vt:lpstr>Accessing eservices – list of eservices</vt:lpstr>
      <vt:lpstr>Accessing eservices - The Landing Page</vt:lpstr>
      <vt:lpstr>Accessing eservices – registration/login</vt:lpstr>
      <vt:lpstr>Accessing eservices – Security</vt:lpstr>
      <vt:lpstr>Government eServices</vt:lpstr>
      <vt:lpstr>PowerPoint Presentation</vt:lpstr>
      <vt:lpstr>PowerPoint Presentation</vt:lpstr>
      <vt:lpstr>PowerPoint Presentation</vt:lpstr>
      <vt:lpstr>https://suppliers.gov.bs/</vt:lpstr>
      <vt:lpstr>PowerPoint Presentation</vt:lpstr>
      <vt:lpstr>PowerPoint Presentation</vt:lpstr>
      <vt:lpstr>Registrar General Civil Registry Services</vt:lpstr>
      <vt:lpstr>Registrar general company eServices</vt:lpstr>
      <vt:lpstr>Paying Taxes</vt:lpstr>
      <vt:lpstr>Paying taxes - Department of Inland Revenue</vt:lpstr>
      <vt:lpstr>Popular Government Sites</vt:lpstr>
      <vt:lpstr>PowerPoint Presentation</vt:lpstr>
      <vt:lpstr>PowerPoint Presentation</vt:lpstr>
      <vt:lpstr>WHAT’S COMING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Transformation and Digitization (DTaD)</dc:title>
  <dc:creator>Carol Roach</dc:creator>
  <cp:lastModifiedBy>Carol Roach</cp:lastModifiedBy>
  <cp:revision>82</cp:revision>
  <dcterms:created xsi:type="dcterms:W3CDTF">2020-09-28T23:05:31Z</dcterms:created>
  <dcterms:modified xsi:type="dcterms:W3CDTF">2020-11-12T18:24:14Z</dcterms:modified>
</cp:coreProperties>
</file>